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307" r:id="rId4"/>
    <p:sldId id="328" r:id="rId5"/>
    <p:sldId id="332" r:id="rId6"/>
    <p:sldId id="326" r:id="rId7"/>
    <p:sldId id="362" r:id="rId8"/>
    <p:sldId id="361" r:id="rId9"/>
    <p:sldId id="333" r:id="rId10"/>
    <p:sldId id="323" r:id="rId11"/>
    <p:sldId id="347" r:id="rId12"/>
    <p:sldId id="324" r:id="rId13"/>
    <p:sldId id="363" r:id="rId14"/>
    <p:sldId id="364" r:id="rId15"/>
    <p:sldId id="365" r:id="rId16"/>
    <p:sldId id="366" r:id="rId17"/>
    <p:sldId id="367" r:id="rId18"/>
    <p:sldId id="327" r:id="rId19"/>
    <p:sldId id="353" r:id="rId20"/>
    <p:sldId id="356" r:id="rId21"/>
    <p:sldId id="354" r:id="rId22"/>
    <p:sldId id="288" r:id="rId2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Rubik" panose="020B0604020202020204" charset="-79"/>
      <p:regular r:id="rId29"/>
      <p:bold r:id="rId30"/>
      <p:italic r:id="rId31"/>
      <p:boldItalic r:id="rId32"/>
    </p:embeddedFont>
    <p:embeddedFont>
      <p:font typeface="Rubik Medium" panose="020B0604020202020204" charset="-79"/>
      <p:regular r:id="rId33"/>
      <p:bold r:id="rId34"/>
      <p:italic r:id="rId35"/>
      <p:boldItalic r:id="rId36"/>
    </p:embeddedFont>
    <p:embeddedFont>
      <p:font typeface="Work Sans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61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33223B-51FA-954A-BFDF-0555BD5D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B44CFCE-A646-ABA7-AD38-F9FD97677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D34685F-A27A-B835-9691-6D3136D52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4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27D4D0C-D8C4-3CAC-3568-8AA042A4D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4BC6BBD-8AFD-91D2-B611-23AC44C7A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C178E17-978A-7313-34AF-C64D09763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380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7F34A6D-1B84-3126-DD28-9421BD81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139BFDE-C887-C335-BE08-8819B6975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7591FB8-184F-1B19-9B73-F94BC5ADE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43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F227CB9-A9DD-9AE1-90C8-CDD134B0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7200596-6778-E894-77F6-0589F35BC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3936529-F2D8-97A5-660E-CA0ADFA21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0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2B725AB-073C-1F95-00EB-D20E981B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89797A2-4825-EB1B-8596-B7A83F60B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34D0BF8-D1D1-3BFF-BBAF-80111CB09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54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6B1D389-04E3-C76A-B673-CCC67742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FC9841D-FF1A-7AEF-CFF6-A2680E8CA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73EC471-0817-63DC-2A18-C6DAF0B1B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1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105EFB9-9299-7E2B-670A-167856A0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A9E54B1-71ED-976B-6B8C-29FC11052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225239C-8BB8-C955-1D97-2EC67BA79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343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1615CDA-1B8B-E289-BC74-89EB35C6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44BF5F9-831E-0FA7-95ED-4C8845CDB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F6CF74D-3C56-F921-EC75-64FB56E05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9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60375" y="951055"/>
            <a:ext cx="4019127" cy="192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400" b="1" dirty="0" err="1"/>
              <a:t>CyberQuiz</a:t>
            </a:r>
            <a:r>
              <a:rPr lang="en-US" sz="2400" b="1" dirty="0"/>
              <a:t>: An Interactive Web Platform for Cybersecurity Awareness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639334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416255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Mariya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Ouaissa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0BF507-3703-B5A1-7513-3000D9923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5248"/>
            <a:ext cx="4019127" cy="40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7" y="205274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86" y="202938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69" y="202938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3897598" y="331419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1971748" y="329827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6337550" y="330149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29FDAF9-0317-8FBD-0CEA-F4548E9E7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3E056-FF0F-374D-E152-152C3BEC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" y="0"/>
            <a:ext cx="92125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40B80A1-BBBB-4E7F-2305-50EA7742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2A8F2-4C22-B5FC-25CC-8260642C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B0E7D9D-A8CE-2F5B-B924-63694B4D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99E98-5770-7ED0-DA0B-AB6C64BF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DC8E870-8E17-C085-99B2-10AF1A1AB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0EA93-6C48-F923-F6AE-A9B8EF80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69B7900-D4B9-158E-541E-58BACE648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CA098-42EE-0297-82DF-10B67772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" y="0"/>
            <a:ext cx="9133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1116164" y="300113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Education</a:t>
            </a:r>
            <a:br>
              <a:rPr lang="en-US" sz="1050" dirty="0"/>
            </a:br>
            <a:r>
              <a:rPr lang="en-US" sz="1800" b="1" dirty="0"/>
              <a:t>Goal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420197" y="3007614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/>
              <a:t>Corporate </a:t>
            </a:r>
          </a:p>
          <a:p>
            <a:pPr algn="ctr"/>
            <a:r>
              <a:rPr lang="en-US" sz="1600" b="1" dirty="0"/>
              <a:t>Training</a:t>
            </a:r>
            <a:endParaRPr lang="en-GB" sz="1000" b="1" dirty="0">
              <a:solidFill>
                <a:schemeClr val="tx1"/>
              </a:solidFill>
            </a:endParaRPr>
          </a:p>
        </p:txBody>
      </p:sp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296022" y="3007614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/>
              <a:t>Personal Learning</a:t>
            </a:r>
            <a:endParaRPr lang="en-GB" sz="1050" b="1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7BD62E9-360C-38DC-D6BC-8C37D2DD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08" y="1649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38953DF-9212-8A0B-8E6F-4E863652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1649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007B1ED-9C18-4C15-ED6C-59E629B2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490" y="1649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9A845-1AB3-9A31-0272-2F7B5AC0738F}"/>
              </a:ext>
            </a:extLst>
          </p:cNvPr>
          <p:cNvSpPr txBox="1"/>
          <p:nvPr/>
        </p:nvSpPr>
        <p:spPr>
          <a:xfrm>
            <a:off x="1283534" y="3766095"/>
            <a:ext cx="1738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>
                <a:solidFill>
                  <a:srgbClr val="A0A0A0"/>
                </a:solidFill>
                <a:effectLst/>
                <a:latin typeface="Arial" panose="020B0604020202020204" pitchFamily="34" charset="0"/>
              </a:rPr>
              <a:t>Integrate into schools or universities to teach cybersecurity basics.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D1F33-B7D1-3931-DBC8-37E8C0CF7931}"/>
              </a:ext>
            </a:extLst>
          </p:cNvPr>
          <p:cNvSpPr txBox="1"/>
          <p:nvPr/>
        </p:nvSpPr>
        <p:spPr>
          <a:xfrm>
            <a:off x="3830318" y="3766095"/>
            <a:ext cx="17881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A0A0A0"/>
                </a:solidFill>
                <a:effectLst/>
                <a:latin typeface="Arial" panose="020B0604020202020204" pitchFamily="34" charset="0"/>
              </a:rPr>
              <a:t>Train employees on safe online practices and security awareness.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BF5D7-F674-24FD-5557-5C99F826825A}"/>
              </a:ext>
            </a:extLst>
          </p:cNvPr>
          <p:cNvSpPr txBox="1"/>
          <p:nvPr/>
        </p:nvSpPr>
        <p:spPr>
          <a:xfrm>
            <a:off x="6426913" y="3766095"/>
            <a:ext cx="1828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A0A0A0"/>
                </a:solidFill>
                <a:effectLst/>
                <a:latin typeface="Arial" panose="020B0604020202020204" pitchFamily="34" charset="0"/>
              </a:rPr>
              <a:t>Improve your cybersecurity skills at</a:t>
            </a:r>
            <a:br>
              <a:rPr lang="en-US" sz="1100" dirty="0"/>
            </a:br>
            <a:r>
              <a:rPr lang="en-US" sz="1100" b="0" i="0" dirty="0">
                <a:solidFill>
                  <a:srgbClr val="A0A0A0"/>
                </a:solidFill>
                <a:effectLst/>
                <a:latin typeface="Arial" panose="020B0604020202020204" pitchFamily="34" charset="0"/>
              </a:rPr>
              <a:t>your own pace.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800" b="1" dirty="0">
                <a:solidFill>
                  <a:schemeClr val="tx1"/>
                </a:solidFill>
              </a:rPr>
              <a:t>Not Directed to Professionals</a:t>
            </a: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Limited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NOQ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Dataset ">
            <a:extLst>
              <a:ext uri="{FF2B5EF4-FFF2-40B4-BE49-F238E27FC236}">
                <a16:creationId xmlns:a16="http://schemas.microsoft.com/office/drawing/2014/main" id="{CA370876-3FE0-E45F-48E5-0FB54073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53" y="1297684"/>
            <a:ext cx="1724828" cy="17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sinessman ">
            <a:extLst>
              <a:ext uri="{FF2B5EF4-FFF2-40B4-BE49-F238E27FC236}">
                <a16:creationId xmlns:a16="http://schemas.microsoft.com/office/drawing/2014/main" id="{5466A048-E587-759A-826E-C950D36D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21" y="1339685"/>
            <a:ext cx="1640826" cy="16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800" b="1" dirty="0">
                <a:solidFill>
                  <a:schemeClr val="tx1"/>
                </a:solidFill>
              </a:rPr>
              <a:t>Improve The Punishments And Rewards System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800" b="1" dirty="0">
                <a:solidFill>
                  <a:schemeClr val="tx1"/>
                </a:solidFill>
              </a:rPr>
              <a:t>Enlarge The Questions Dataset</a:t>
            </a:r>
          </a:p>
        </p:txBody>
      </p:sp>
      <p:pic>
        <p:nvPicPr>
          <p:cNvPr id="3074" name="Picture 2" descr="Choose ">
            <a:extLst>
              <a:ext uri="{FF2B5EF4-FFF2-40B4-BE49-F238E27FC236}">
                <a16:creationId xmlns:a16="http://schemas.microsoft.com/office/drawing/2014/main" id="{711798CB-C4BF-D065-4C14-E9B867F25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74" y="1476961"/>
            <a:ext cx="1548648" cy="15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">
            <a:extLst>
              <a:ext uri="{FF2B5EF4-FFF2-40B4-BE49-F238E27FC236}">
                <a16:creationId xmlns:a16="http://schemas.microsoft.com/office/drawing/2014/main" id="{81EC00C4-BEF9-8129-9D5C-4658564D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44" y="1476961"/>
            <a:ext cx="1548647" cy="154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21932" y="1053253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1.3 billion </a:t>
            </a:r>
            <a:br>
              <a:rPr lang="en-US" sz="4800" b="1" dirty="0"/>
            </a:br>
            <a:r>
              <a:rPr lang="en-US" sz="2400" dirty="0"/>
              <a:t>individuals</a:t>
            </a:r>
            <a:endParaRPr lang="en-US" altLang="en-GB" sz="7200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943660" y="4600714"/>
            <a:ext cx="3094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https://www.varonis.com/blog/data-breach-statistics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2442082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800" dirty="0"/>
              <a:t>were victims of hacking-related incidents</a:t>
            </a:r>
          </a:p>
          <a:p>
            <a:pPr>
              <a:lnSpc>
                <a:spcPts val="4725"/>
              </a:lnSpc>
            </a:pPr>
            <a:r>
              <a:rPr lang="en-US" sz="2800" dirty="0"/>
              <a:t>(2024)</a:t>
            </a:r>
            <a:endParaRPr lang="en-US" sz="2800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773667" y="209112"/>
            <a:ext cx="3610209" cy="139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Gamification System For Cyber Security Awareness</a:t>
            </a:r>
          </a:p>
        </p:txBody>
      </p:sp>
      <p:pic>
        <p:nvPicPr>
          <p:cNvPr id="2052" name="Picture 4" descr="Gamification concept illustration | Premium Vector">
            <a:extLst>
              <a:ext uri="{FF2B5EF4-FFF2-40B4-BE49-F238E27FC236}">
                <a16:creationId xmlns:a16="http://schemas.microsoft.com/office/drawing/2014/main" id="{D891333F-2F8A-E5E1-1D7D-ECB424A2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0" y="1498601"/>
            <a:ext cx="3550920" cy="355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993F3D7-E5A5-04B4-3586-3CC6F114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D2941E00-D507-6AF2-4E8F-0157BC5385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Proposed Solution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84F9D17-42A9-BD20-2AF9-CE0B623455F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altLang="en-GB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0EC5A-B4F1-87C8-44A1-4F35F8436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C32C2-0F5A-FCB3-0397-03E5DBB09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5923721-9866-42FB-85CB-A6FB18ED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C32DD8-04C7-2FA5-E2E6-6A9CE263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01" y="1446688"/>
            <a:ext cx="3428003" cy="34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CD29B97D-B3C6-BE22-3FCA-21C9001B0138}"/>
              </a:ext>
            </a:extLst>
          </p:cNvPr>
          <p:cNvSpPr txBox="1">
            <a:spLocks/>
          </p:cNvSpPr>
          <p:nvPr/>
        </p:nvSpPr>
        <p:spPr>
          <a:xfrm>
            <a:off x="2766895" y="367869"/>
            <a:ext cx="3610209" cy="139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Intelligent Cyber Security Quiz</a:t>
            </a:r>
          </a:p>
        </p:txBody>
      </p:sp>
    </p:spTree>
    <p:extLst>
      <p:ext uri="{BB962C8B-B14F-4D97-AF65-F5344CB8AC3E}">
        <p14:creationId xmlns:p14="http://schemas.microsoft.com/office/powerpoint/2010/main" val="185447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1407570-ADBD-83FD-44A4-C5DE438B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FA1B912-62FE-FB88-5641-6F0A0D1AAC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System</a:t>
            </a:r>
            <a:br>
              <a:rPr lang="en-US" altLang="en-GB" b="1" dirty="0">
                <a:solidFill>
                  <a:schemeClr val="tx1"/>
                </a:solidFill>
              </a:rPr>
            </a:br>
            <a:r>
              <a:rPr lang="en-US" altLang="en-GB" b="1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C31A2390-278F-64B4-CB1E-90299216B751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CA92B-2F6D-287F-2013-006D8D2C6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D57EC-C630-FCFD-3F76-363C8D0A0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7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2" y="2015678"/>
            <a:ext cx="963839" cy="9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>
            <a:off x="1750133" y="2395641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60" y="2015678"/>
            <a:ext cx="963839" cy="9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4236116" y="4096162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Correct Answer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533923" y="2979517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User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No ">
            <a:extLst>
              <a:ext uri="{FF2B5EF4-FFF2-40B4-BE49-F238E27FC236}">
                <a16:creationId xmlns:a16="http://schemas.microsoft.com/office/drawing/2014/main" id="{2A8421D1-977C-09F6-F56C-5D63C4B9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580" y="10561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hecked ">
            <a:extLst>
              <a:ext uri="{FF2B5EF4-FFF2-40B4-BE49-F238E27FC236}">
                <a16:creationId xmlns:a16="http://schemas.microsoft.com/office/drawing/2014/main" id="{8FEF5204-2821-7392-A312-BA19E7C4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580" y="3477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5">
            <a:extLst>
              <a:ext uri="{FF2B5EF4-FFF2-40B4-BE49-F238E27FC236}">
                <a16:creationId xmlns:a16="http://schemas.microsoft.com/office/drawing/2014/main" id="{A07FE26B-E14A-3FF9-2EC5-81DD450CA711}"/>
              </a:ext>
            </a:extLst>
          </p:cNvPr>
          <p:cNvCxnSpPr>
            <a:cxnSpLocks/>
          </p:cNvCxnSpPr>
          <p:nvPr/>
        </p:nvCxnSpPr>
        <p:spPr>
          <a:xfrm flipV="1">
            <a:off x="4191857" y="1724015"/>
            <a:ext cx="513007" cy="47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5">
            <a:extLst>
              <a:ext uri="{FF2B5EF4-FFF2-40B4-BE49-F238E27FC236}">
                <a16:creationId xmlns:a16="http://schemas.microsoft.com/office/drawing/2014/main" id="{471AD4F1-16CD-7C12-7B33-2F8F8C27B255}"/>
              </a:ext>
            </a:extLst>
          </p:cNvPr>
          <p:cNvCxnSpPr>
            <a:cxnSpLocks/>
          </p:cNvCxnSpPr>
          <p:nvPr/>
        </p:nvCxnSpPr>
        <p:spPr>
          <a:xfrm rot="5400000" flipV="1">
            <a:off x="4189784" y="2855844"/>
            <a:ext cx="513007" cy="47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70BA7718-131B-0C12-8D90-19B8C0F89A92}"/>
              </a:ext>
            </a:extLst>
          </p:cNvPr>
          <p:cNvSpPr txBox="1">
            <a:spLocks/>
          </p:cNvSpPr>
          <p:nvPr/>
        </p:nvSpPr>
        <p:spPr>
          <a:xfrm>
            <a:off x="4236116" y="619455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Wrong Answer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19" name="Google Shape;267;p44">
            <a:extLst>
              <a:ext uri="{FF2B5EF4-FFF2-40B4-BE49-F238E27FC236}">
                <a16:creationId xmlns:a16="http://schemas.microsoft.com/office/drawing/2014/main" id="{82FED2F6-CDA4-2F28-9778-A0D037EB5A59}"/>
              </a:ext>
            </a:extLst>
          </p:cNvPr>
          <p:cNvSpPr txBox="1">
            <a:spLocks/>
          </p:cNvSpPr>
          <p:nvPr/>
        </p:nvSpPr>
        <p:spPr>
          <a:xfrm>
            <a:off x="2199716" y="2977757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Interface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pic>
        <p:nvPicPr>
          <p:cNvPr id="7174" name="Picture 6" descr="Decrease ">
            <a:extLst>
              <a:ext uri="{FF2B5EF4-FFF2-40B4-BE49-F238E27FC236}">
                <a16:creationId xmlns:a16="http://schemas.microsoft.com/office/drawing/2014/main" id="{2862381E-ABF9-10BE-5D49-B51306CAD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962" y="94506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avec flèche 5">
            <a:extLst>
              <a:ext uri="{FF2B5EF4-FFF2-40B4-BE49-F238E27FC236}">
                <a16:creationId xmlns:a16="http://schemas.microsoft.com/office/drawing/2014/main" id="{1968EBF9-9109-C6CD-E815-B0DB30BF3A0C}"/>
              </a:ext>
            </a:extLst>
          </p:cNvPr>
          <p:cNvCxnSpPr>
            <a:cxnSpLocks/>
          </p:cNvCxnSpPr>
          <p:nvPr/>
        </p:nvCxnSpPr>
        <p:spPr>
          <a:xfrm>
            <a:off x="6083079" y="1360938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5">
            <a:extLst>
              <a:ext uri="{FF2B5EF4-FFF2-40B4-BE49-F238E27FC236}">
                <a16:creationId xmlns:a16="http://schemas.microsoft.com/office/drawing/2014/main" id="{E274D159-DCB6-0ED3-81E7-F43E69B19066}"/>
              </a:ext>
            </a:extLst>
          </p:cNvPr>
          <p:cNvCxnSpPr>
            <a:cxnSpLocks/>
          </p:cNvCxnSpPr>
          <p:nvPr/>
        </p:nvCxnSpPr>
        <p:spPr>
          <a:xfrm>
            <a:off x="6105939" y="3782563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Google Shape;267;p44">
            <a:extLst>
              <a:ext uri="{FF2B5EF4-FFF2-40B4-BE49-F238E27FC236}">
                <a16:creationId xmlns:a16="http://schemas.microsoft.com/office/drawing/2014/main" id="{3C0BBF22-5E1D-0AE4-2A9D-5B94A0F1154D}"/>
              </a:ext>
            </a:extLst>
          </p:cNvPr>
          <p:cNvSpPr txBox="1">
            <a:spLocks/>
          </p:cNvSpPr>
          <p:nvPr/>
        </p:nvSpPr>
        <p:spPr>
          <a:xfrm>
            <a:off x="6439499" y="621493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Heart Loss</a:t>
            </a:r>
          </a:p>
        </p:txBody>
      </p:sp>
      <p:pic>
        <p:nvPicPr>
          <p:cNvPr id="7176" name="Picture 8" descr="Loading ">
            <a:extLst>
              <a:ext uri="{FF2B5EF4-FFF2-40B4-BE49-F238E27FC236}">
                <a16:creationId xmlns:a16="http://schemas.microsoft.com/office/drawing/2014/main" id="{9CAB5D2C-65DB-F5B5-A4FB-7DA4DF01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22" y="3390734"/>
            <a:ext cx="783658" cy="78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67;p44">
            <a:extLst>
              <a:ext uri="{FF2B5EF4-FFF2-40B4-BE49-F238E27FC236}">
                <a16:creationId xmlns:a16="http://schemas.microsoft.com/office/drawing/2014/main" id="{D0A5D315-2DB7-8F13-3DC9-519C7E961985}"/>
              </a:ext>
            </a:extLst>
          </p:cNvPr>
          <p:cNvSpPr txBox="1">
            <a:spLocks/>
          </p:cNvSpPr>
          <p:nvPr/>
        </p:nvSpPr>
        <p:spPr>
          <a:xfrm>
            <a:off x="6473366" y="4096162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600" b="1" dirty="0">
                <a:solidFill>
                  <a:schemeClr val="tx1"/>
                </a:solidFill>
              </a:rPr>
              <a:t>Achieve Progress</a:t>
            </a:r>
            <a:endParaRPr lang="en-US" altLang="en-GB" sz="2400" b="1" dirty="0">
              <a:solidFill>
                <a:schemeClr val="tx1"/>
              </a:solidFill>
            </a:endParaRPr>
          </a:p>
        </p:txBody>
      </p: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DD1D863A-6F8F-FE69-4282-7300272AB1BD}"/>
              </a:ext>
            </a:extLst>
          </p:cNvPr>
          <p:cNvSpPr txBox="1">
            <a:spLocks/>
          </p:cNvSpPr>
          <p:nvPr/>
        </p:nvSpPr>
        <p:spPr>
          <a:xfrm>
            <a:off x="5757197" y="1463915"/>
            <a:ext cx="1273474" cy="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Deliver Punishment / Death After 3 Losses</a:t>
            </a:r>
            <a:endParaRPr lang="en-US" altLang="en-GB" sz="14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B254FE03-F6F6-55E7-57AC-713A7FEC970F}"/>
              </a:ext>
            </a:extLst>
          </p:cNvPr>
          <p:cNvSpPr txBox="1">
            <a:spLocks/>
          </p:cNvSpPr>
          <p:nvPr/>
        </p:nvSpPr>
        <p:spPr>
          <a:xfrm>
            <a:off x="1575445" y="1774475"/>
            <a:ext cx="1016499" cy="62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Provide </a:t>
            </a:r>
          </a:p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Response</a:t>
            </a:r>
            <a:endParaRPr lang="en-US" altLang="en-GB" sz="14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9" name="Google Shape;267;p44">
            <a:extLst>
              <a:ext uri="{FF2B5EF4-FFF2-40B4-BE49-F238E27FC236}">
                <a16:creationId xmlns:a16="http://schemas.microsoft.com/office/drawing/2014/main" id="{817E447A-3813-A7C1-9047-61B6AE1AD504}"/>
              </a:ext>
            </a:extLst>
          </p:cNvPr>
          <p:cNvSpPr txBox="1">
            <a:spLocks/>
          </p:cNvSpPr>
          <p:nvPr/>
        </p:nvSpPr>
        <p:spPr>
          <a:xfrm>
            <a:off x="4236116" y="2240214"/>
            <a:ext cx="1034314" cy="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Evaluate </a:t>
            </a:r>
          </a:p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Response</a:t>
            </a:r>
            <a:endParaRPr lang="en-US" altLang="en-GB" sz="14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" name="Google Shape;267;p44">
            <a:extLst>
              <a:ext uri="{FF2B5EF4-FFF2-40B4-BE49-F238E27FC236}">
                <a16:creationId xmlns:a16="http://schemas.microsoft.com/office/drawing/2014/main" id="{5968242E-5345-6853-A83E-42FE351CB365}"/>
              </a:ext>
            </a:extLst>
          </p:cNvPr>
          <p:cNvSpPr txBox="1">
            <a:spLocks/>
          </p:cNvSpPr>
          <p:nvPr/>
        </p:nvSpPr>
        <p:spPr>
          <a:xfrm>
            <a:off x="5779904" y="2753221"/>
            <a:ext cx="1273474" cy="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Deliver Reward /  Win after 20 Questions</a:t>
            </a:r>
            <a:endParaRPr lang="en-US" altLang="en-GB" sz="14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3" name="Connecteur droit avec flèche 5">
            <a:extLst>
              <a:ext uri="{FF2B5EF4-FFF2-40B4-BE49-F238E27FC236}">
                <a16:creationId xmlns:a16="http://schemas.microsoft.com/office/drawing/2014/main" id="{9A4780E7-DBC1-B89E-A3F4-5D26F34C779D}"/>
              </a:ext>
            </a:extLst>
          </p:cNvPr>
          <p:cNvCxnSpPr>
            <a:cxnSpLocks/>
          </p:cNvCxnSpPr>
          <p:nvPr/>
        </p:nvCxnSpPr>
        <p:spPr>
          <a:xfrm flipH="1">
            <a:off x="1750133" y="255556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A51267F5-B74C-6BC3-93E4-E8498A400A56}"/>
              </a:ext>
            </a:extLst>
          </p:cNvPr>
          <p:cNvSpPr txBox="1">
            <a:spLocks/>
          </p:cNvSpPr>
          <p:nvPr/>
        </p:nvSpPr>
        <p:spPr>
          <a:xfrm>
            <a:off x="1573429" y="2645062"/>
            <a:ext cx="1016499" cy="62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Provide </a:t>
            </a:r>
          </a:p>
          <a:p>
            <a:r>
              <a:rPr lang="en-US" altLang="en-GB" sz="12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Question</a:t>
            </a:r>
            <a:endParaRPr lang="en-US" altLang="en-GB" sz="14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7170</TotalTime>
  <Words>185</Words>
  <Application>Microsoft Office PowerPoint</Application>
  <PresentationFormat>On-screen Show (16:9)</PresentationFormat>
  <Paragraphs>60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YAFdJt8dAY0 0</vt:lpstr>
      <vt:lpstr>Arial</vt:lpstr>
      <vt:lpstr>Rubik</vt:lpstr>
      <vt:lpstr>Darker Grotesque SemiBold</vt:lpstr>
      <vt:lpstr>Rubik Medium</vt:lpstr>
      <vt:lpstr>Fira Sans</vt:lpstr>
      <vt:lpstr>Work Sans</vt:lpstr>
      <vt:lpstr>World Water Day by Slidesgo</vt:lpstr>
      <vt:lpstr>CyberQuiz: An Interactive Web Platform for Cybersecurity Awareness</vt:lpstr>
      <vt:lpstr>Problematic</vt:lpstr>
      <vt:lpstr>1.3 billion  individuals</vt:lpstr>
      <vt:lpstr>Aim</vt:lpstr>
      <vt:lpstr>PowerPoint Presentation</vt:lpstr>
      <vt:lpstr>Proposed Solution</vt:lpstr>
      <vt:lpstr>PowerPoint Presentation</vt:lpstr>
      <vt:lpstr>System Architecture</vt:lpstr>
      <vt:lpstr>PowerPoint Presentation</vt:lpstr>
      <vt:lpstr>Interface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>Yassine</dc:creator>
  <cp:lastModifiedBy>Yassine Bazgour</cp:lastModifiedBy>
  <cp:revision>50</cp:revision>
  <dcterms:created xsi:type="dcterms:W3CDTF">2025-04-25T14:05:22Z</dcterms:created>
  <dcterms:modified xsi:type="dcterms:W3CDTF">2025-10-24T11:38:43Z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